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notesMasterIdLst>
    <p:notesMasterId r:id="rId41"/>
  </p:notesMasterIdLst>
  <p:sldIdLst>
    <p:sldId id="256" r:id="rId2"/>
    <p:sldId id="257" r:id="rId3"/>
    <p:sldId id="259" r:id="rId4"/>
    <p:sldId id="263" r:id="rId5"/>
    <p:sldId id="264" r:id="rId6"/>
    <p:sldId id="265" r:id="rId7"/>
    <p:sldId id="258" r:id="rId8"/>
    <p:sldId id="268" r:id="rId9"/>
    <p:sldId id="267" r:id="rId10"/>
    <p:sldId id="266" r:id="rId11"/>
    <p:sldId id="261" r:id="rId12"/>
    <p:sldId id="262" r:id="rId13"/>
    <p:sldId id="270" r:id="rId14"/>
    <p:sldId id="273" r:id="rId15"/>
    <p:sldId id="271" r:id="rId16"/>
    <p:sldId id="272" r:id="rId17"/>
    <p:sldId id="274" r:id="rId18"/>
    <p:sldId id="275" r:id="rId19"/>
    <p:sldId id="276" r:id="rId20"/>
    <p:sldId id="281" r:id="rId21"/>
    <p:sldId id="277" r:id="rId22"/>
    <p:sldId id="278" r:id="rId23"/>
    <p:sldId id="279" r:id="rId24"/>
    <p:sldId id="280" r:id="rId25"/>
    <p:sldId id="282" r:id="rId26"/>
    <p:sldId id="285" r:id="rId27"/>
    <p:sldId id="286" r:id="rId28"/>
    <p:sldId id="287" r:id="rId29"/>
    <p:sldId id="288" r:id="rId30"/>
    <p:sldId id="289" r:id="rId31"/>
    <p:sldId id="291" r:id="rId32"/>
    <p:sldId id="292" r:id="rId33"/>
    <p:sldId id="293" r:id="rId34"/>
    <p:sldId id="342" r:id="rId35"/>
    <p:sldId id="294" r:id="rId36"/>
    <p:sldId id="295" r:id="rId37"/>
    <p:sldId id="296" r:id="rId38"/>
    <p:sldId id="297" r:id="rId39"/>
    <p:sldId id="34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3E424F-8F22-490C-9FE4-97D4002AB71A}">
          <p14:sldIdLst>
            <p14:sldId id="256"/>
            <p14:sldId id="257"/>
            <p14:sldId id="259"/>
            <p14:sldId id="263"/>
            <p14:sldId id="264"/>
            <p14:sldId id="265"/>
            <p14:sldId id="258"/>
            <p14:sldId id="268"/>
            <p14:sldId id="267"/>
            <p14:sldId id="266"/>
            <p14:sldId id="261"/>
            <p14:sldId id="262"/>
            <p14:sldId id="270"/>
            <p14:sldId id="273"/>
            <p14:sldId id="271"/>
            <p14:sldId id="272"/>
            <p14:sldId id="274"/>
            <p14:sldId id="275"/>
            <p14:sldId id="276"/>
            <p14:sldId id="281"/>
            <p14:sldId id="277"/>
            <p14:sldId id="278"/>
            <p14:sldId id="279"/>
            <p14:sldId id="280"/>
            <p14:sldId id="282"/>
            <p14:sldId id="285"/>
            <p14:sldId id="286"/>
            <p14:sldId id="287"/>
            <p14:sldId id="288"/>
            <p14:sldId id="289"/>
            <p14:sldId id="291"/>
            <p14:sldId id="292"/>
            <p14:sldId id="293"/>
            <p14:sldId id="342"/>
            <p14:sldId id="294"/>
            <p14:sldId id="295"/>
            <p14:sldId id="296"/>
            <p14:sldId id="297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 snapToGrid="0">
      <p:cViewPr varScale="1">
        <p:scale>
          <a:sx n="89" d="100"/>
          <a:sy n="89" d="100"/>
        </p:scale>
        <p:origin x="54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48E5E-FCCA-4EB0-93CE-70A9F49728D3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9E4BF-0F74-4B7E-BA93-3FF66ACFA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65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Simplification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E5D86-7EAA-4887-BA81-54687B2255D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1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0737962-6A6E-4667-8779-866990B28EEF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D164A75-FAC0-4540-993B-547968743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70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7962-6A6E-4667-8779-866990B28EEF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4A75-FAC0-4540-993B-547968743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80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7962-6A6E-4667-8779-866990B28EEF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4A75-FAC0-4540-993B-547968743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6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7962-6A6E-4667-8779-866990B28EEF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4A75-FAC0-4540-993B-547968743F2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9514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7962-6A6E-4667-8779-866990B28EEF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4A75-FAC0-4540-993B-547968743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99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7962-6A6E-4667-8779-866990B28EEF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4A75-FAC0-4540-993B-547968743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48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7962-6A6E-4667-8779-866990B28EEF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4A75-FAC0-4540-993B-547968743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83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7962-6A6E-4667-8779-866990B28EEF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4A75-FAC0-4540-993B-547968743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43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7962-6A6E-4667-8779-866990B28EEF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4A75-FAC0-4540-993B-547968743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0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7962-6A6E-4667-8779-866990B28EEF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4A75-FAC0-4540-993B-547968743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56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7962-6A6E-4667-8779-866990B28EEF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4A75-FAC0-4540-993B-547968743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7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7962-6A6E-4667-8779-866990B28EEF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4A75-FAC0-4540-993B-547968743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91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7962-6A6E-4667-8779-866990B28EEF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4A75-FAC0-4540-993B-547968743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57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7962-6A6E-4667-8779-866990B28EEF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4A75-FAC0-4540-993B-547968743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7962-6A6E-4667-8779-866990B28EEF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4A75-FAC0-4540-993B-547968743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5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7962-6A6E-4667-8779-866990B28EEF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4A75-FAC0-4540-993B-547968743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2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7962-6A6E-4667-8779-866990B28EEF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4A75-FAC0-4540-993B-547968743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76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37962-6A6E-4667-8779-866990B28EEF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64A75-FAC0-4540-993B-547968743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61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EE00-35DF-107B-A031-B0B16A7DF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886969"/>
            <a:ext cx="8791575" cy="329184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Development and Testing of a Comprehensive Incident Response Plan</a:t>
            </a:r>
          </a:p>
        </p:txBody>
      </p:sp>
    </p:spTree>
    <p:extLst>
      <p:ext uri="{BB962C8B-B14F-4D97-AF65-F5344CB8AC3E}">
        <p14:creationId xmlns:p14="http://schemas.microsoft.com/office/powerpoint/2010/main" val="88317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9073F-875C-0F0C-3B6A-CE39D30AC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FF0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Types of Phishing Attacks: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Content Placeholder 4" descr="A diagram of a network&#10;&#10;AI-generated content may be incorrect.">
            <a:extLst>
              <a:ext uri="{FF2B5EF4-FFF2-40B4-BE49-F238E27FC236}">
                <a16:creationId xmlns:a16="http://schemas.microsoft.com/office/drawing/2014/main" id="{D1F754C3-07B9-A13A-381D-27E964502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898" y="1751162"/>
            <a:ext cx="8954219" cy="4925683"/>
          </a:xfrm>
        </p:spPr>
      </p:pic>
    </p:spTree>
    <p:extLst>
      <p:ext uri="{BB962C8B-B14F-4D97-AF65-F5344CB8AC3E}">
        <p14:creationId xmlns:p14="http://schemas.microsoft.com/office/powerpoint/2010/main" val="3524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208ED-C718-8629-0306-62AA86780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37159"/>
            <a:ext cx="9905998" cy="2088455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FFFF0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DDOS </a:t>
            </a:r>
            <a:r>
              <a:rPr lang="en-GB" dirty="0" err="1">
                <a:solidFill>
                  <a:srgbClr val="FFFF0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ATTACk</a:t>
            </a:r>
            <a:endParaRPr lang="en-US" dirty="0">
              <a:solidFill>
                <a:srgbClr val="FFFF00"/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D8410-4155-3D31-95B1-43B30E30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37758"/>
            <a:ext cx="9905998" cy="4383082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A DDoS attack is an attempt to stop a service or website from functioning by sending a massive number of requests that exceed the server's capacity to handle them, making the site or service unavailable to legitimate users.</a:t>
            </a:r>
          </a:p>
          <a:p>
            <a:pPr algn="just"/>
            <a:r>
              <a:rPr lang="en-US" b="1" dirty="0">
                <a:solidFill>
                  <a:srgbClr val="FFFF00"/>
                </a:solidFill>
              </a:rPr>
              <a:t>Methods of Executing DDoS:</a:t>
            </a:r>
          </a:p>
          <a:p>
            <a:pPr marL="0" indent="0" algn="just">
              <a:buNone/>
            </a:pPr>
            <a:r>
              <a:rPr lang="en-US" b="1" dirty="0"/>
              <a:t>1- </a:t>
            </a:r>
            <a:r>
              <a:rPr lang="en-US" dirty="0"/>
              <a:t>Volume-Based Attacks.</a:t>
            </a:r>
          </a:p>
          <a:p>
            <a:pPr marL="0" indent="0" algn="just">
              <a:buNone/>
            </a:pPr>
            <a:r>
              <a:rPr lang="en-US" dirty="0"/>
              <a:t>2- Protocol Attacks.</a:t>
            </a:r>
          </a:p>
          <a:p>
            <a:pPr marL="0" indent="0" algn="just">
              <a:buNone/>
            </a:pPr>
            <a:r>
              <a:rPr lang="en-US" dirty="0"/>
              <a:t>3- Application Layer Attacks.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>
              <a:solidFill>
                <a:srgbClr val="FFFF00"/>
              </a:solidFill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63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302D-89CE-2C30-AB37-26FFFFCEE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10372740" cy="1905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Insider Attack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5F7D91-E3A3-4650-DBF7-322655487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1" y="2001328"/>
            <a:ext cx="10640159" cy="3881947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An Insider Attack is carried out by an employee or internal person with legitimate access to systems or data who exploits privileges for malicious purposes like data theft, sabotage, or espionage.</a:t>
            </a:r>
          </a:p>
          <a:p>
            <a:r>
              <a:rPr lang="en-US" b="1" dirty="0">
                <a:solidFill>
                  <a:srgbClr val="FFFF00"/>
                </a:solidFill>
              </a:rPr>
              <a:t>Methods of Executing:</a:t>
            </a:r>
          </a:p>
          <a:p>
            <a:pPr marL="0" indent="0">
              <a:buNone/>
            </a:pPr>
            <a:r>
              <a:rPr lang="en-US" dirty="0"/>
              <a:t>1-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dirty="0"/>
              <a:t>Unauthorized Access.</a:t>
            </a:r>
          </a:p>
          <a:p>
            <a:pPr marL="0" indent="0">
              <a:buNone/>
            </a:pPr>
            <a:r>
              <a:rPr lang="en-US" dirty="0"/>
              <a:t>2- Data Exfiltration. </a:t>
            </a:r>
          </a:p>
          <a:p>
            <a:pPr marL="0" indent="0">
              <a:buNone/>
            </a:pPr>
            <a:r>
              <a:rPr lang="en-US" dirty="0"/>
              <a:t>3- System Sabotage. </a:t>
            </a:r>
          </a:p>
          <a:p>
            <a:pPr marL="0" indent="0">
              <a:buNone/>
            </a:pPr>
            <a:r>
              <a:rPr lang="en-US" dirty="0"/>
              <a:t>4- Internal Espionage.  </a:t>
            </a:r>
            <a:endParaRPr lang="en-US" dirty="0">
              <a:solidFill>
                <a:srgbClr val="FFFF00"/>
              </a:solidFill>
            </a:endParaRPr>
          </a:p>
          <a:p>
            <a:endParaRPr lang="en-US" dirty="0"/>
          </a:p>
          <a:p>
            <a:endParaRPr lang="en-US" b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8955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A713-4C2D-9F16-ED34-07769221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8468031" cy="197874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SQL Injection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AA426-B85B-D1E5-DCF5-715C2D173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588" y="1938936"/>
            <a:ext cx="9905999" cy="354171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SQL Injection is an attack on web applications where an attacker enters malicious SQL queries in input fields to manipulate the database and access or modify sensitive information.</a:t>
            </a:r>
          </a:p>
          <a:p>
            <a:pPr algn="just">
              <a:spcBef>
                <a:spcPts val="0"/>
              </a:spcBef>
            </a:pPr>
            <a:r>
              <a:rPr lang="en-US" b="1" dirty="0">
                <a:solidFill>
                  <a:srgbClr val="FFFF00"/>
                </a:solidFill>
              </a:rPr>
              <a:t>Methods of Executing: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1- Classic SQL Injection. </a:t>
            </a:r>
            <a:br>
              <a:rPr lang="en-US" dirty="0"/>
            </a:br>
            <a:r>
              <a:rPr lang="en-US" dirty="0"/>
              <a:t>2- Blind SQL Injection. </a:t>
            </a:r>
            <a:br>
              <a:rPr lang="en-US" dirty="0"/>
            </a:br>
            <a:r>
              <a:rPr lang="en-US" dirty="0"/>
              <a:t>3- Error-Based SQL Injection. </a:t>
            </a:r>
            <a:br>
              <a:rPr lang="en-US" dirty="0"/>
            </a:br>
            <a:r>
              <a:rPr lang="en-US" dirty="0"/>
              <a:t>4- Union-Based SQL Injection.</a:t>
            </a:r>
            <a:br>
              <a:rPr lang="en-US" dirty="0"/>
            </a:br>
            <a:r>
              <a:rPr lang="en-US" dirty="0"/>
              <a:t>5- Time-Based SQL Injection.  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578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7176-7F2D-7B8A-B7C2-D8436607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09446"/>
            <a:ext cx="9905998" cy="222152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</a:rPr>
              <a:t>Incident Response plan</a:t>
            </a:r>
            <a:endParaRPr lang="en-US" sz="4000" dirty="0">
              <a:solidFill>
                <a:srgbClr val="FFFF0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2612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2D4E-B57A-6AB9-3F2E-5B5E9CF29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10502136" cy="124507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Preparation</a:t>
            </a:r>
            <a:endParaRPr lang="en-GB" sz="2800" dirty="0">
              <a:solidFill>
                <a:srgbClr val="FFFF0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1ABC59-AFEC-0CAF-8995-3624075C0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1" y="1595887"/>
            <a:ext cx="10760929" cy="428738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Develop policies (IRP, escalation procedures, communication plans).</a:t>
            </a:r>
          </a:p>
          <a:p>
            <a:pPr lvl="0"/>
            <a:r>
              <a:rPr lang="en-US" dirty="0"/>
              <a:t>Deploy SIEM/EDR and configure logging (Sysmon, Firewall, AD logs).</a:t>
            </a:r>
          </a:p>
          <a:p>
            <a:pPr lvl="0"/>
            <a:r>
              <a:rPr lang="en-US" dirty="0"/>
              <a:t>Harden systems (CIS Benchmarks, disabling unused services).</a:t>
            </a:r>
          </a:p>
          <a:p>
            <a:pPr lvl="0"/>
            <a:r>
              <a:rPr lang="en-US" dirty="0"/>
              <a:t>Conduct staff training and simulations.</a:t>
            </a:r>
          </a:p>
          <a:p>
            <a:pPr lvl="0"/>
            <a:r>
              <a:rPr lang="en-US" dirty="0"/>
              <a:t>Validate the availability of clean backups.</a:t>
            </a:r>
          </a:p>
          <a:p>
            <a:r>
              <a:rPr lang="en-US" dirty="0"/>
              <a:t>Build the IRT structure and define roles</a:t>
            </a:r>
          </a:p>
        </p:txBody>
      </p:sp>
    </p:spTree>
    <p:extLst>
      <p:ext uri="{BB962C8B-B14F-4D97-AF65-F5344CB8AC3E}">
        <p14:creationId xmlns:p14="http://schemas.microsoft.com/office/powerpoint/2010/main" val="3516056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320E-05F1-EEA1-23D4-8D3A45E1B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0"/>
            <a:ext cx="10545268" cy="1905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Identification</a:t>
            </a:r>
            <a:endParaRPr lang="en-GB" sz="2400" dirty="0">
              <a:solidFill>
                <a:srgbClr val="FFFF0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C4E43D-4198-2932-EB83-238E12AFB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1" y="1604513"/>
            <a:ext cx="11097359" cy="3936751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Analyze SIEM/EDR alerts for suspicious activity.</a:t>
            </a:r>
          </a:p>
          <a:p>
            <a:pPr lvl="0"/>
            <a:r>
              <a:rPr lang="en-US" dirty="0"/>
              <a:t>Identify unusual patterns (failed logons, privilege escalation, process injections).</a:t>
            </a:r>
          </a:p>
          <a:p>
            <a:pPr lvl="0"/>
            <a:r>
              <a:rPr lang="en-US" dirty="0"/>
              <a:t>Validate IOCs (IPs, hashes, domains).</a:t>
            </a:r>
          </a:p>
          <a:p>
            <a:pPr lvl="0"/>
            <a:r>
              <a:rPr lang="en-US" dirty="0"/>
              <a:t>Assign severity level.</a:t>
            </a:r>
          </a:p>
          <a:p>
            <a:pPr>
              <a:buClr>
                <a:srgbClr val="FFFFFF"/>
              </a:buClr>
            </a:pPr>
            <a:r>
              <a:rPr lang="en-US" dirty="0"/>
              <a:t>Analyzing and Prioritizing</a:t>
            </a:r>
            <a:endParaRPr lang="en-US" sz="1800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2434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8E2D-BCF3-5B82-9106-A4A12A13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Containment</a:t>
            </a:r>
            <a:endParaRPr lang="en-GB" dirty="0">
              <a:solidFill>
                <a:srgbClr val="FFFF0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44F49-8260-487D-6293-8DF5EA806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Isolate affected hosts (EDR → Network Isolation).</a:t>
            </a:r>
          </a:p>
          <a:p>
            <a:pPr lvl="0"/>
            <a:r>
              <a:rPr lang="en-US" dirty="0"/>
              <a:t>Kill malicious processes.</a:t>
            </a:r>
          </a:p>
          <a:p>
            <a:pPr lvl="0"/>
            <a:r>
              <a:rPr lang="en-US" dirty="0"/>
              <a:t>Block C2 IPs/domains.</a:t>
            </a:r>
          </a:p>
          <a:p>
            <a:pPr lvl="0"/>
            <a:r>
              <a:rPr lang="en-US" dirty="0"/>
              <a:t>Temporarily disable vulnerable services.</a:t>
            </a:r>
          </a:p>
          <a:p>
            <a:pPr lvl="0"/>
            <a:r>
              <a:rPr lang="en-US" dirty="0"/>
              <a:t>Disable compromised accounts.</a:t>
            </a:r>
          </a:p>
          <a:p>
            <a:r>
              <a:rPr lang="en-US" dirty="0"/>
              <a:t>Add new detections to SIEM.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8DBE9-F17C-CFB7-5005-6FC80C49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Eradication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E83D-ED58-FE6D-1DC4-DD2D4F1D1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779" y="1835419"/>
            <a:ext cx="9905999" cy="453950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Delete malware and any remnants.</a:t>
            </a:r>
            <a:endParaRPr lang="en-US" sz="1800" dirty="0"/>
          </a:p>
          <a:p>
            <a:pPr lvl="0"/>
            <a:r>
              <a:rPr lang="en-US" dirty="0"/>
              <a:t>Remove persistence:</a:t>
            </a:r>
            <a:endParaRPr lang="en-US" sz="1800" dirty="0"/>
          </a:p>
          <a:p>
            <a:pPr lvl="1"/>
            <a:r>
              <a:rPr lang="en-US" dirty="0"/>
              <a:t>Registry Run keys</a:t>
            </a:r>
            <a:endParaRPr lang="en-US" sz="1600" dirty="0"/>
          </a:p>
          <a:p>
            <a:pPr lvl="1"/>
            <a:r>
              <a:rPr lang="en-US" dirty="0"/>
              <a:t>Scheduled Tasks</a:t>
            </a:r>
            <a:endParaRPr lang="en-US" sz="1600" dirty="0"/>
          </a:p>
          <a:p>
            <a:pPr lvl="1"/>
            <a:r>
              <a:rPr lang="en-US" dirty="0"/>
              <a:t>Startup folders</a:t>
            </a:r>
            <a:endParaRPr lang="en-US" sz="1600" dirty="0"/>
          </a:p>
          <a:p>
            <a:pPr lvl="1"/>
            <a:r>
              <a:rPr lang="en-US" dirty="0"/>
              <a:t>WMI persistence</a:t>
            </a:r>
            <a:endParaRPr lang="en-US" sz="1600" dirty="0"/>
          </a:p>
          <a:p>
            <a:pPr lvl="0"/>
            <a:r>
              <a:rPr lang="en-US" dirty="0"/>
              <a:t>Patch exploited vulnerabilities.</a:t>
            </a:r>
            <a:endParaRPr lang="en-US" sz="1800" dirty="0"/>
          </a:p>
          <a:p>
            <a:pPr lvl="0"/>
            <a:r>
              <a:rPr lang="en-US" dirty="0"/>
              <a:t>Clean affected files or reinstall OS if needed.</a:t>
            </a:r>
            <a:endParaRPr lang="en-US" sz="1800" dirty="0"/>
          </a:p>
          <a:p>
            <a:pPr lvl="0"/>
            <a:r>
              <a:rPr lang="en-US" dirty="0"/>
              <a:t>Verify no malicious activity remains.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63901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D44B-204E-14EF-2D49-87CFAD02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Recovery</a:t>
            </a:r>
            <a:endParaRPr lang="en-GB" dirty="0">
              <a:solidFill>
                <a:srgbClr val="FFFF0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4400D-1127-5718-958F-22AFF4FF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Restore from clean backups or golden images.</a:t>
            </a:r>
          </a:p>
          <a:p>
            <a:pPr lvl="0"/>
            <a:r>
              <a:rPr lang="en-US" dirty="0"/>
              <a:t>Rebuild compromised servers if necessary.</a:t>
            </a:r>
          </a:p>
          <a:p>
            <a:pPr lvl="0"/>
            <a:r>
              <a:rPr lang="en-US" dirty="0"/>
              <a:t>Validate applications/services functionality.</a:t>
            </a:r>
          </a:p>
          <a:p>
            <a:pPr lvl="0"/>
            <a:r>
              <a:rPr lang="en-US" dirty="0"/>
              <a:t>Monitor logs and EDR events for 48–72 hours.</a:t>
            </a:r>
          </a:p>
        </p:txBody>
      </p:sp>
    </p:spTree>
    <p:extLst>
      <p:ext uri="{BB962C8B-B14F-4D97-AF65-F5344CB8AC3E}">
        <p14:creationId xmlns:p14="http://schemas.microsoft.com/office/powerpoint/2010/main" val="400108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DF404-470B-5FBB-C05D-D608F80D6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ar-EG" sz="4800" dirty="0"/>
          </a:p>
          <a:p>
            <a:pPr marL="0" indent="0" algn="ctr">
              <a:buNone/>
            </a:pPr>
            <a:endParaRPr lang="en-US" sz="4800" dirty="0"/>
          </a:p>
        </p:txBody>
      </p:sp>
      <p:pic>
        <p:nvPicPr>
          <p:cNvPr id="8" name="Picture 7" descr="A person sitting in front of several monitors&#10;&#10;AI-generated content may be incorrect.">
            <a:extLst>
              <a:ext uri="{FF2B5EF4-FFF2-40B4-BE49-F238E27FC236}">
                <a16:creationId xmlns:a16="http://schemas.microsoft.com/office/drawing/2014/main" id="{F0F3647F-EA8F-D296-F7C2-8AD223BE5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7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65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752" y="437067"/>
            <a:ext cx="9905998" cy="147857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Lessons Learned</a:t>
            </a:r>
            <a:endParaRPr lang="zh-CN" altLang="en-US" dirty="0">
              <a:solidFill>
                <a:srgbClr val="FFFF00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444752" y="2000322"/>
            <a:ext cx="8451498" cy="3886601"/>
            <a:chOff x="-1946102" y="201680"/>
            <a:chExt cx="6572964" cy="787800"/>
          </a:xfrm>
        </p:grpSpPr>
        <p:sp>
          <p:nvSpPr>
            <p:cNvPr id="41" name="Rectangle 40"/>
            <p:cNvSpPr/>
            <p:nvPr/>
          </p:nvSpPr>
          <p:spPr>
            <a:xfrm>
              <a:off x="3238804" y="325526"/>
              <a:ext cx="1388058" cy="66395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-1946102" y="201680"/>
              <a:ext cx="1388058" cy="6639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15240" rIns="15240" bIns="15240" numCol="1" spcCol="1270" anchor="ctr" anchorCtr="0">
              <a:noAutofit/>
            </a:bodyPr>
            <a:lstStyle/>
            <a:p>
              <a:pPr lvl="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sz="1200" kern="1200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6850170" y="2441944"/>
            <a:ext cx="1388058" cy="66395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74785" y="2140028"/>
            <a:ext cx="9905998" cy="2451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Conduct review meeting (within 48 hours).</a:t>
            </a:r>
          </a:p>
          <a:p>
            <a:pPr marL="342900" lvl="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Identify what worked / what failed.</a:t>
            </a:r>
          </a:p>
          <a:p>
            <a:pPr marL="342900" lvl="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Update policies, playbooks, and detection rules.</a:t>
            </a:r>
          </a:p>
          <a:p>
            <a:pPr marL="342900" lvl="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Add new IOCs, TTPs, and YARA/SIEM rules.</a:t>
            </a:r>
          </a:p>
          <a:p>
            <a:pPr marL="342900" lvl="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Document the full timeline and impact.</a:t>
            </a:r>
          </a:p>
        </p:txBody>
      </p:sp>
    </p:spTree>
    <p:extLst>
      <p:ext uri="{BB962C8B-B14F-4D97-AF65-F5344CB8AC3E}">
        <p14:creationId xmlns:p14="http://schemas.microsoft.com/office/powerpoint/2010/main" val="1108608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D7F6-FA48-7AE8-037B-7384D4E93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77729"/>
            <a:ext cx="9905998" cy="1905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 Simulation Environment Preparation</a:t>
            </a:r>
          </a:p>
        </p:txBody>
      </p:sp>
    </p:spTree>
    <p:extLst>
      <p:ext uri="{BB962C8B-B14F-4D97-AF65-F5344CB8AC3E}">
        <p14:creationId xmlns:p14="http://schemas.microsoft.com/office/powerpoint/2010/main" val="2882300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0007" y="-216698"/>
            <a:ext cx="6603427" cy="147857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Environment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E0BC0-23CE-86C3-34AA-A2ACB2BD0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1116724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1-Splunk Server (Ubuntu)       2-Windows VM (Victim Machine)     3-Kali </a:t>
            </a:r>
            <a:r>
              <a:rPr lang="en-US" dirty="0" err="1"/>
              <a:t>linux</a:t>
            </a:r>
            <a:r>
              <a:rPr lang="en-US" dirty="0"/>
              <a:t> (attack)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66399-23AD-C376-FD6D-995281DB9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026" y="3057255"/>
            <a:ext cx="2905125" cy="157162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0D75F3-68A2-8E12-392C-F2F362666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11" y="3057255"/>
            <a:ext cx="2905125" cy="1571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E990D-995C-D5DB-0344-057638B2D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072" y="3057254"/>
            <a:ext cx="28575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4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3072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1- </a:t>
            </a:r>
            <a:r>
              <a:rPr lang="en-US" dirty="0">
                <a:solidFill>
                  <a:srgbClr val="FFFF00"/>
                </a:solidFill>
              </a:rPr>
              <a:t>Splunk</a:t>
            </a:r>
            <a:r>
              <a:rPr lang="en-US" altLang="zh-CN" dirty="0">
                <a:solidFill>
                  <a:srgbClr val="FFFF00"/>
                </a:solidFill>
              </a:rPr>
              <a:t> server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D39C9-4B91-4465-D242-BF4DF77F6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2" y="1656273"/>
            <a:ext cx="5562665" cy="4908430"/>
          </a:xfrm>
          <a:prstGeom prst="rect">
            <a:avLst/>
          </a:prstGeom>
        </p:spPr>
      </p:pic>
      <p:pic>
        <p:nvPicPr>
          <p:cNvPr id="7" name="drawing">
            <a:extLst>
              <a:ext uri="{FF2B5EF4-FFF2-40B4-BE49-F238E27FC236}">
                <a16:creationId xmlns:a16="http://schemas.microsoft.com/office/drawing/2014/main" id="{9212D8CD-F1CB-8859-1DE8-5EDBED219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7977" y="1656273"/>
            <a:ext cx="5943600" cy="490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88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997" y="645950"/>
            <a:ext cx="9905998" cy="147857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2-windows </a:t>
            </a:r>
            <a:r>
              <a:rPr lang="en-US" altLang="zh-CN" dirty="0" err="1">
                <a:solidFill>
                  <a:srgbClr val="FFFF00"/>
                </a:solidFill>
              </a:rPr>
              <a:t>vm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1413" y="1795336"/>
            <a:ext cx="75590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/>
              <a:t>First download </a:t>
            </a:r>
            <a:r>
              <a:rPr lang="en-US" sz="2400" dirty="0"/>
              <a:t>Universal Forwarder: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4" name="Rectangle 3"/>
          <p:cNvSpPr/>
          <p:nvPr/>
        </p:nvSpPr>
        <p:spPr>
          <a:xfrm>
            <a:off x="560832" y="3590467"/>
            <a:ext cx="6096000" cy="1089529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br>
              <a:rPr lang="en-US" altLang="zh-CN" sz="3600" cap="all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</a:br>
            <a:endParaRPr lang="zh-CN" altLang="en-US" sz="3600" cap="all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drawing">
            <a:extLst>
              <a:ext uri="{FF2B5EF4-FFF2-40B4-BE49-F238E27FC236}">
                <a16:creationId xmlns:a16="http://schemas.microsoft.com/office/drawing/2014/main" id="{D90B6985-057C-4AF1-E5F9-2416F2C62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413" y="2495456"/>
            <a:ext cx="5069606" cy="3836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0711D-01D0-11BB-9483-51DAEB678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602" y="2488266"/>
            <a:ext cx="5069606" cy="38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22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97146" y="819510"/>
            <a:ext cx="105501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Second </a:t>
            </a:r>
            <a:r>
              <a:rPr lang="en-US" sz="2400" dirty="0"/>
              <a:t>configure the receiver on Splunk so the forwarder knows where to send the data.</a:t>
            </a:r>
            <a:endParaRPr lang="en-US" altLang="zh-CN" sz="2400" dirty="0"/>
          </a:p>
        </p:txBody>
      </p:sp>
      <p:pic>
        <p:nvPicPr>
          <p:cNvPr id="5" name="drawing">
            <a:extLst>
              <a:ext uri="{FF2B5EF4-FFF2-40B4-BE49-F238E27FC236}">
                <a16:creationId xmlns:a16="http://schemas.microsoft.com/office/drawing/2014/main" id="{82957088-4E78-D96F-157D-DC8265B8C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48" y="1650507"/>
            <a:ext cx="5198852" cy="4229100"/>
          </a:xfrm>
          <a:prstGeom prst="rect">
            <a:avLst/>
          </a:prstGeom>
        </p:spPr>
      </p:pic>
      <p:pic>
        <p:nvPicPr>
          <p:cNvPr id="6" name="drawing">
            <a:extLst>
              <a:ext uri="{FF2B5EF4-FFF2-40B4-BE49-F238E27FC236}">
                <a16:creationId xmlns:a16="http://schemas.microsoft.com/office/drawing/2014/main" id="{21994040-26D0-5528-D2FE-7C26011AC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2" y="1965924"/>
            <a:ext cx="57150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5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40545" y="567334"/>
            <a:ext cx="891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Third </a:t>
            </a:r>
            <a:r>
              <a:rPr lang="en-US" sz="2400" dirty="0"/>
              <a:t>Add Log Sources: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pic>
        <p:nvPicPr>
          <p:cNvPr id="3" name="drawing">
            <a:extLst>
              <a:ext uri="{FF2B5EF4-FFF2-40B4-BE49-F238E27FC236}">
                <a16:creationId xmlns:a16="http://schemas.microsoft.com/office/drawing/2014/main" id="{8753A74E-0017-EEAD-016D-8C41AED1F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0545" y="982832"/>
            <a:ext cx="9106044" cy="1495425"/>
          </a:xfrm>
          <a:prstGeom prst="rect">
            <a:avLst/>
          </a:prstGeom>
        </p:spPr>
      </p:pic>
      <p:pic>
        <p:nvPicPr>
          <p:cNvPr id="4" name="drawing">
            <a:extLst>
              <a:ext uri="{FF2B5EF4-FFF2-40B4-BE49-F238E27FC236}">
                <a16:creationId xmlns:a16="http://schemas.microsoft.com/office/drawing/2014/main" id="{A225D7A9-3824-2F80-9378-5E94DB632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0543" y="2553192"/>
            <a:ext cx="9106043" cy="201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7CEDA1-51D0-1766-9E7F-B041A49A01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44" y="4647426"/>
            <a:ext cx="9106043" cy="20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0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72012" y="453059"/>
            <a:ext cx="7827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Fourth integrated Sysmon with Splunk server</a:t>
            </a:r>
            <a:endParaRPr lang="zh-CN" alt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C6C36-D790-7457-2B90-398104425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1509" r="9855" b="7044"/>
          <a:stretch>
            <a:fillRect/>
          </a:stretch>
        </p:blipFill>
        <p:spPr>
          <a:xfrm>
            <a:off x="319177" y="1078302"/>
            <a:ext cx="5391510" cy="4546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DC313D-A988-F3F8-D056-DDC879AAF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" t="1131" r="4598" b="7548"/>
          <a:stretch>
            <a:fillRect/>
          </a:stretch>
        </p:blipFill>
        <p:spPr>
          <a:xfrm>
            <a:off x="5960853" y="1078302"/>
            <a:ext cx="5391510" cy="454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447" y="250770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Attacks </a:t>
            </a:r>
            <a:r>
              <a:rPr lang="en-US" dirty="0">
                <a:solidFill>
                  <a:srgbClr val="FFFF00"/>
                </a:solidFill>
              </a:rPr>
              <a:t>Scenarios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225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466" y="481358"/>
            <a:ext cx="9905998" cy="1478570"/>
          </a:xfrm>
        </p:spPr>
        <p:txBody>
          <a:bodyPr/>
          <a:lstStyle/>
          <a:p>
            <a:r>
              <a:rPr lang="en-US" altLang="zh-CN" dirty="0">
                <a:solidFill>
                  <a:srgbClr val="FFFF00"/>
                </a:solidFill>
              </a:rPr>
              <a:t>1-</a:t>
            </a:r>
            <a:r>
              <a:rPr lang="en-US" dirty="0">
                <a:solidFill>
                  <a:srgbClr val="FFFF00"/>
                </a:solidFill>
              </a:rPr>
              <a:t>Brute Force Attack 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32625" y="1897923"/>
            <a:ext cx="103267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 alert was triggered indicating multiple failed logins attempts that could represent a potential brute‑force attack. The logs showed </a:t>
            </a:r>
            <a:r>
              <a:rPr lang="en-US" sz="2400" dirty="0">
                <a:solidFill>
                  <a:srgbClr val="FFFF00"/>
                </a:solidFill>
              </a:rPr>
              <a:t>5 failed login attempts</a:t>
            </a:r>
            <a:r>
              <a:rPr lang="en-US" sz="2400" dirty="0"/>
              <a:t> followed by </a:t>
            </a:r>
            <a:r>
              <a:rPr lang="en-US" sz="2400" dirty="0">
                <a:solidFill>
                  <a:srgbClr val="FFFF00"/>
                </a:solidFill>
              </a:rPr>
              <a:t>1 successful login </a:t>
            </a:r>
            <a:r>
              <a:rPr lang="en-US" sz="2400" dirty="0"/>
              <a:t>from same user.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pic>
        <p:nvPicPr>
          <p:cNvPr id="5" name="drawing">
            <a:extLst>
              <a:ext uri="{FF2B5EF4-FFF2-40B4-BE49-F238E27FC236}">
                <a16:creationId xmlns:a16="http://schemas.microsoft.com/office/drawing/2014/main" id="{D5D4F3CE-4899-D7B6-3137-DF9AEF85F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4087" y="3098251"/>
            <a:ext cx="5943600" cy="344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2A56E6-FC5F-F15B-7433-8FF226245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40664"/>
            <a:ext cx="9905999" cy="5934456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4800" dirty="0"/>
              <a:t>Members</a:t>
            </a:r>
          </a:p>
          <a:p>
            <a:pPr marL="0" indent="0">
              <a:buNone/>
            </a:pPr>
            <a:r>
              <a:rPr lang="en-US" dirty="0"/>
              <a:t>1- Shehab Elden Hesham Hanafy</a:t>
            </a:r>
          </a:p>
          <a:p>
            <a:pPr marL="0" indent="0">
              <a:buNone/>
            </a:pPr>
            <a:r>
              <a:rPr lang="en-US" dirty="0"/>
              <a:t>2- Momen Ahmed Abdelhady </a:t>
            </a:r>
          </a:p>
          <a:p>
            <a:pPr marL="0" indent="0">
              <a:buNone/>
            </a:pPr>
            <a:r>
              <a:rPr lang="en-US" dirty="0"/>
              <a:t>3- Abdelfatah Mostafa Yahya</a:t>
            </a:r>
          </a:p>
          <a:p>
            <a:pPr marL="0" indent="0">
              <a:buNone/>
            </a:pPr>
            <a:r>
              <a:rPr lang="en-US" dirty="0"/>
              <a:t>4- Zyad Sobhy Amin </a:t>
            </a:r>
          </a:p>
          <a:p>
            <a:pPr marL="0" indent="0">
              <a:buNone/>
            </a:pPr>
            <a:r>
              <a:rPr lang="en-US" dirty="0"/>
              <a:t>5- Osama Hassan Yossef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Supervised by: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Eng/ Noureldin Essam.</a:t>
            </a:r>
          </a:p>
          <a:p>
            <a:pPr marL="0" indent="0" algn="r">
              <a:buNone/>
            </a:pPr>
            <a:endParaRPr lang="en-US" sz="3600" dirty="0"/>
          </a:p>
          <a:p>
            <a:pPr marL="0" indent="0" algn="ctr">
              <a:buNone/>
            </a:pPr>
            <a:endParaRPr lang="en-US" dirty="0">
              <a:solidFill>
                <a:srgbClr val="FF3300"/>
              </a:solidFill>
            </a:endParaRPr>
          </a:p>
        </p:txBody>
      </p:sp>
      <p:pic>
        <p:nvPicPr>
          <p:cNvPr id="9" name="Picture 8" descr="A person wearing a blue shirt and grey pants">
            <a:extLst>
              <a:ext uri="{FF2B5EF4-FFF2-40B4-BE49-F238E27FC236}">
                <a16:creationId xmlns:a16="http://schemas.microsoft.com/office/drawing/2014/main" id="{DFC304E3-8E51-C5B4-2A45-112E1F2028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367" y="2350008"/>
            <a:ext cx="1823784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49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awing">
            <a:extLst>
              <a:ext uri="{FF2B5EF4-FFF2-40B4-BE49-F238E27FC236}">
                <a16:creationId xmlns:a16="http://schemas.microsoft.com/office/drawing/2014/main" id="{0D471002-FCF7-EB22-B166-591E05698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554" y="904335"/>
            <a:ext cx="9905998" cy="504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89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2-MSFvenom Reverse Shells using kali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79628" y="1928211"/>
            <a:ext cx="9905999" cy="3541714"/>
          </a:xfrm>
        </p:spPr>
        <p:txBody>
          <a:bodyPr/>
          <a:lstStyle/>
          <a:p>
            <a:pPr algn="just"/>
            <a:r>
              <a:rPr lang="en-US" dirty="0" err="1"/>
              <a:t>MSFvenom</a:t>
            </a:r>
            <a:r>
              <a:rPr lang="en-US" dirty="0"/>
              <a:t> is a command‑line tool in the Metasploit Framework used to generate, encode, and package payloads.</a:t>
            </a:r>
          </a:p>
          <a:p>
            <a:pPr algn="just"/>
            <a:r>
              <a:rPr lang="en-US" dirty="0"/>
              <a:t>A reverse shell is a connection initiated by the victim machine back to the attacker. Once connected, the attacker gains command-line access for testing post-exploitation behavior.</a:t>
            </a:r>
          </a:p>
        </p:txBody>
      </p:sp>
    </p:spTree>
    <p:extLst>
      <p:ext uri="{BB962C8B-B14F-4D97-AF65-F5344CB8AC3E}">
        <p14:creationId xmlns:p14="http://schemas.microsoft.com/office/powerpoint/2010/main" val="4198945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424417"/>
            <a:ext cx="9905999" cy="3694114"/>
          </a:xfrm>
        </p:spPr>
        <p:txBody>
          <a:bodyPr/>
          <a:lstStyle/>
          <a:p>
            <a:pPr algn="just"/>
            <a:r>
              <a:rPr lang="en-US" dirty="0"/>
              <a:t>First create payload to send to </a:t>
            </a:r>
            <a:r>
              <a:rPr lang="en-US" dirty="0" err="1"/>
              <a:t>victi</a:t>
            </a:r>
            <a:r>
              <a:rPr lang="en-US" dirty="0"/>
              <a:t>	m</a:t>
            </a:r>
          </a:p>
        </p:txBody>
      </p:sp>
      <p:pic>
        <p:nvPicPr>
          <p:cNvPr id="6" name="drawing">
            <a:extLst>
              <a:ext uri="{FF2B5EF4-FFF2-40B4-BE49-F238E27FC236}">
                <a16:creationId xmlns:a16="http://schemas.microsoft.com/office/drawing/2014/main" id="{FFFFB9E5-E5F3-D4D4-E028-2AE4425C2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028461"/>
            <a:ext cx="6422366" cy="5053162"/>
          </a:xfrm>
          <a:prstGeom prst="rect">
            <a:avLst/>
          </a:prstGeom>
        </p:spPr>
      </p:pic>
      <p:pic>
        <p:nvPicPr>
          <p:cNvPr id="7" name="drawing">
            <a:extLst>
              <a:ext uri="{FF2B5EF4-FFF2-40B4-BE49-F238E27FC236}">
                <a16:creationId xmlns:a16="http://schemas.microsoft.com/office/drawing/2014/main" id="{89FE2299-038C-56AA-0E88-342FF78F3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5366" y="1028461"/>
            <a:ext cx="4277265" cy="50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43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723221"/>
            <a:ext cx="9905999" cy="4252821"/>
          </a:xfrm>
        </p:spPr>
        <p:txBody>
          <a:bodyPr>
            <a:normAutofit/>
          </a:bodyPr>
          <a:lstStyle/>
          <a:p>
            <a:r>
              <a:rPr lang="en-US" dirty="0"/>
              <a:t>Second victim open the link, download file and opened it. When he opened file, attacker able to run commands.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BB8E6-382F-AD73-CEE8-8E2789833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9" y="1881957"/>
            <a:ext cx="4970267" cy="4252822"/>
          </a:xfrm>
          <a:prstGeom prst="rect">
            <a:avLst/>
          </a:prstGeom>
        </p:spPr>
      </p:pic>
      <p:pic>
        <p:nvPicPr>
          <p:cNvPr id="9" name="drawing">
            <a:extLst>
              <a:ext uri="{FF2B5EF4-FFF2-40B4-BE49-F238E27FC236}">
                <a16:creationId xmlns:a16="http://schemas.microsoft.com/office/drawing/2014/main" id="{A6A76281-7A4C-3473-97CB-B44F72E3A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901" y="1890583"/>
            <a:ext cx="5829300" cy="42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53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08773-DAB9-6217-9987-99D9841E2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D51E1-B154-A179-3278-DE89AB95E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447" y="250770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investigation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585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rawing">
            <a:extLst>
              <a:ext uri="{FF2B5EF4-FFF2-40B4-BE49-F238E27FC236}">
                <a16:creationId xmlns:a16="http://schemas.microsoft.com/office/drawing/2014/main" id="{90BC830A-3D5E-860B-5DBC-455E269E0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02796"/>
            <a:ext cx="6538822" cy="5520366"/>
          </a:xfrm>
          <a:prstGeom prst="rect">
            <a:avLst/>
          </a:prstGeom>
        </p:spPr>
      </p:pic>
      <p:pic>
        <p:nvPicPr>
          <p:cNvPr id="7" name="drawing">
            <a:extLst>
              <a:ext uri="{FF2B5EF4-FFF2-40B4-BE49-F238E27FC236}">
                <a16:creationId xmlns:a16="http://schemas.microsoft.com/office/drawing/2014/main" id="{9DA31D92-D580-C1F1-26B6-15D25283C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8823" y="802795"/>
            <a:ext cx="5653176" cy="55203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646DD4-DC36-A407-A883-A6FEEEF6B7D4}"/>
              </a:ext>
            </a:extLst>
          </p:cNvPr>
          <p:cNvSpPr/>
          <p:nvPr/>
        </p:nvSpPr>
        <p:spPr>
          <a:xfrm>
            <a:off x="816404" y="341129"/>
            <a:ext cx="7827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Eventcode</a:t>
            </a:r>
            <a:r>
              <a:rPr lang="en-US" altLang="zh-CN" sz="2400" dirty="0"/>
              <a:t>=1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5983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awing">
            <a:extLst>
              <a:ext uri="{FF2B5EF4-FFF2-40B4-BE49-F238E27FC236}">
                <a16:creationId xmlns:a16="http://schemas.microsoft.com/office/drawing/2014/main" id="{7D16A382-2D22-5E68-E791-42409477D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308" y="551551"/>
            <a:ext cx="5226171" cy="58665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D2F392-11E7-CF08-B725-69A7AF352E4B}"/>
              </a:ext>
            </a:extLst>
          </p:cNvPr>
          <p:cNvSpPr/>
          <p:nvPr/>
        </p:nvSpPr>
        <p:spPr>
          <a:xfrm>
            <a:off x="980306" y="89886"/>
            <a:ext cx="7827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Eventcode</a:t>
            </a:r>
            <a:r>
              <a:rPr lang="en-US" altLang="zh-CN" sz="2400" dirty="0"/>
              <a:t> 3</a:t>
            </a:r>
            <a:endParaRPr lang="zh-CN" altLang="en-US" sz="2400" dirty="0"/>
          </a:p>
        </p:txBody>
      </p:sp>
      <p:pic>
        <p:nvPicPr>
          <p:cNvPr id="7" name="drawing">
            <a:extLst>
              <a:ext uri="{FF2B5EF4-FFF2-40B4-BE49-F238E27FC236}">
                <a16:creationId xmlns:a16="http://schemas.microsoft.com/office/drawing/2014/main" id="{D445B88B-C4FE-FF53-74DF-8C6173A31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51551"/>
            <a:ext cx="5943600" cy="586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81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03763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/>
          </a:p>
        </p:txBody>
      </p:sp>
      <p:pic>
        <p:nvPicPr>
          <p:cNvPr id="2" name="drawing">
            <a:extLst>
              <a:ext uri="{FF2B5EF4-FFF2-40B4-BE49-F238E27FC236}">
                <a16:creationId xmlns:a16="http://schemas.microsoft.com/office/drawing/2014/main" id="{2FCDE0B4-2A75-14D5-1C1F-671A84FCC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959" y="583630"/>
            <a:ext cx="5358441" cy="4738868"/>
          </a:xfrm>
          <a:prstGeom prst="rect">
            <a:avLst/>
          </a:prstGeom>
        </p:spPr>
      </p:pic>
      <p:pic>
        <p:nvPicPr>
          <p:cNvPr id="5" name="drawing">
            <a:extLst>
              <a:ext uri="{FF2B5EF4-FFF2-40B4-BE49-F238E27FC236}">
                <a16:creationId xmlns:a16="http://schemas.microsoft.com/office/drawing/2014/main" id="{7B3D1423-E41C-0994-0F34-96765EF3A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583630"/>
            <a:ext cx="5943600" cy="473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92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6287757-8D53-8930-903F-E24149868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8" y="821457"/>
            <a:ext cx="5443017" cy="5303298"/>
          </a:xfrm>
        </p:spPr>
      </p:pic>
      <p:pic>
        <p:nvPicPr>
          <p:cNvPr id="10" name="drawing">
            <a:extLst>
              <a:ext uri="{FF2B5EF4-FFF2-40B4-BE49-F238E27FC236}">
                <a16:creationId xmlns:a16="http://schemas.microsoft.com/office/drawing/2014/main" id="{D0A043EB-2915-EA1C-5A0D-B995B4B1D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290" y="821457"/>
            <a:ext cx="5943600" cy="530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60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ith their arms raised&#10;&#10;AI-generated content may be incorrect.">
            <a:extLst>
              <a:ext uri="{FF2B5EF4-FFF2-40B4-BE49-F238E27FC236}">
                <a16:creationId xmlns:a16="http://schemas.microsoft.com/office/drawing/2014/main" id="{302D2A90-335D-6388-15D0-6D8A1699A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79" y="630625"/>
            <a:ext cx="7039154" cy="5140447"/>
          </a:xfrm>
        </p:spPr>
      </p:pic>
    </p:spTree>
    <p:extLst>
      <p:ext uri="{BB962C8B-B14F-4D97-AF65-F5344CB8AC3E}">
        <p14:creationId xmlns:p14="http://schemas.microsoft.com/office/powerpoint/2010/main" val="1951262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E09E4-6F56-AFDE-2B06-033FE31B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Let's get started:</a:t>
            </a:r>
          </a:p>
        </p:txBody>
      </p:sp>
      <p:pic>
        <p:nvPicPr>
          <p:cNvPr id="7" name="Content Placeholder 6" descr="A person with a mustache wearing sunglasses&#10;&#10;Description automatically generated">
            <a:extLst>
              <a:ext uri="{FF2B5EF4-FFF2-40B4-BE49-F238E27FC236}">
                <a16:creationId xmlns:a16="http://schemas.microsoft.com/office/drawing/2014/main" id="{11CA9D8F-ECC0-2C74-752A-5DB784A67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59" r="-2" b="-2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6958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5D09-5315-1E89-F864-E1E3220E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solidFill>
                  <a:srgbClr val="FFFF00"/>
                </a:soli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Introduction</a:t>
            </a:r>
            <a:endParaRPr lang="en-US" sz="3600" b="1" dirty="0">
              <a:solidFill>
                <a:srgbClr val="FFFF00"/>
              </a:solidFill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7F049C-4CE0-BE3D-6A6F-518761EA3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615247"/>
            <a:ext cx="9905999" cy="3541714"/>
          </a:xfrm>
        </p:spPr>
        <p:txBody>
          <a:bodyPr/>
          <a:lstStyle/>
          <a:p>
            <a:pPr marL="0" indent="0" algn="ctr">
              <a:buNone/>
            </a:pPr>
            <a:endParaRPr lang="en-GB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dirty="0"/>
              <a:t>In today’s evolving cyber threat landscape, organizations face persistent challenges in detecting, responding to, and recovering from security incidents. To effectively address these risks, it is crucial to establish a well-structured, proactive, and tested Incident Response (IR) Plan.</a:t>
            </a:r>
          </a:p>
        </p:txBody>
      </p:sp>
    </p:spTree>
    <p:extLst>
      <p:ext uri="{BB962C8B-B14F-4D97-AF65-F5344CB8AC3E}">
        <p14:creationId xmlns:p14="http://schemas.microsoft.com/office/powerpoint/2010/main" val="70931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5981C-0BFE-BB73-9553-91B10487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F0FC8-4B85-4C4F-5E37-8E6478F36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>
                <a:solidFill>
                  <a:srgbClr val="FFFF00"/>
                </a:solidFill>
              </a:rPr>
              <a:t>To analyze and summarize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best practices in incident response based on NIST standards and other relevant frameworks.</a:t>
            </a:r>
          </a:p>
          <a:p>
            <a:pPr lvl="0"/>
            <a:r>
              <a:rPr lang="en-US" b="1" dirty="0">
                <a:solidFill>
                  <a:srgbClr val="FFFF00"/>
                </a:solidFill>
              </a:rPr>
              <a:t>To develop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a structured and comprehensive Incident Response Plan addressing all major phases — preparation, detection, containment, eradication, recovery, and lessons learned.</a:t>
            </a:r>
          </a:p>
          <a:p>
            <a:pPr lvl="0"/>
            <a:r>
              <a:rPr lang="en-US" b="1" dirty="0">
                <a:solidFill>
                  <a:srgbClr val="FFFF00"/>
                </a:solidFill>
              </a:rPr>
              <a:t>To simulate and test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real-world cyber incidents using </a:t>
            </a:r>
            <a:r>
              <a:rPr lang="en-US" b="1" dirty="0"/>
              <a:t>Splunk </a:t>
            </a:r>
            <a:r>
              <a:rPr lang="en-US" dirty="0"/>
              <a:t>SIEM and Caldera C2 to evaluate the plan’s effectiveness.</a:t>
            </a:r>
          </a:p>
        </p:txBody>
      </p:sp>
    </p:spTree>
    <p:extLst>
      <p:ext uri="{BB962C8B-B14F-4D97-AF65-F5344CB8AC3E}">
        <p14:creationId xmlns:p14="http://schemas.microsoft.com/office/powerpoint/2010/main" val="371165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22FE9-5534-1228-CAC3-8B81AB75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Scope: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2C096-1FFB-3C57-7B30-E57467E65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544" y="2249486"/>
            <a:ext cx="10020868" cy="3895281"/>
          </a:xfrm>
        </p:spPr>
        <p:txBody>
          <a:bodyPr>
            <a:noAutofit/>
          </a:bodyPr>
          <a:lstStyle/>
          <a:p>
            <a:r>
              <a:rPr lang="en-US" dirty="0"/>
              <a:t>focuses on the </a:t>
            </a:r>
            <a:r>
              <a:rPr lang="en-US" b="1" dirty="0">
                <a:solidFill>
                  <a:srgbClr val="FFFF00"/>
                </a:solidFill>
              </a:rPr>
              <a:t>design, implementation, and testing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of an Incident Response framework within a controlled lab environment. It covers:</a:t>
            </a:r>
          </a:p>
          <a:p>
            <a:pPr lvl="0"/>
            <a:r>
              <a:rPr lang="en-US" dirty="0"/>
              <a:t>Application of the </a:t>
            </a:r>
            <a:r>
              <a:rPr lang="en-US" b="1" dirty="0"/>
              <a:t>NIST SP 800-61</a:t>
            </a:r>
            <a:r>
              <a:rPr lang="en-US" dirty="0"/>
              <a:t> framework as the core structure for the plan.</a:t>
            </a:r>
          </a:p>
          <a:p>
            <a:pPr lvl="0"/>
            <a:r>
              <a:rPr lang="en-US" dirty="0"/>
              <a:t>Utilization of </a:t>
            </a:r>
            <a:r>
              <a:rPr lang="en-US" b="1" dirty="0"/>
              <a:t>Splunk for threat detection, event correlation, and log management.</a:t>
            </a:r>
            <a:endParaRPr lang="en-US" dirty="0"/>
          </a:p>
          <a:p>
            <a:pPr algn="just"/>
            <a:r>
              <a:rPr lang="en-US" dirty="0"/>
              <a:t>Deployment of </a:t>
            </a:r>
            <a:r>
              <a:rPr lang="en-US" b="1" dirty="0"/>
              <a:t>Caldera OR Kali</a:t>
            </a:r>
            <a:r>
              <a:rPr lang="en-US" dirty="0"/>
              <a:t> as the attacker machine and C2 server to simulate adversarial behavior.</a:t>
            </a:r>
          </a:p>
          <a:p>
            <a:pPr marL="0" indent="0" algn="just">
              <a:buNone/>
            </a:pPr>
            <a:endParaRPr lang="en-GB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8647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4DC6-F6EB-1899-0A43-20EF387AC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601"/>
            <a:ext cx="9923767" cy="29056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dirty="0">
                <a:solidFill>
                  <a:srgbClr val="FFFF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Common Attacks</a:t>
            </a:r>
          </a:p>
        </p:txBody>
      </p:sp>
    </p:spTree>
    <p:extLst>
      <p:ext uri="{BB962C8B-B14F-4D97-AF65-F5344CB8AC3E}">
        <p14:creationId xmlns:p14="http://schemas.microsoft.com/office/powerpoint/2010/main" val="2397985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985B-83ED-BD98-F44B-C34C643A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1- Phishing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B4F98-D803-9BDA-FC6A-7F65D63FD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475713" cy="354171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Phishing is a type of cyber-attack aimed at deceiving users to obtain sensitive information such as passwords, credit card numbers, or other personal data. Usually, the attacker appears as a trusted entity (such as a bank, email service, or popular website) to convince the victim to disclose their information.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FED104-0770-7C97-06A4-82406C6DC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363" y="1658143"/>
            <a:ext cx="4005532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233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1048</TotalTime>
  <Words>920</Words>
  <Application>Microsoft Office PowerPoint</Application>
  <PresentationFormat>Widescreen</PresentationFormat>
  <Paragraphs>110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Aptos</vt:lpstr>
      <vt:lpstr>Arial</vt:lpstr>
      <vt:lpstr>Tw Cen MT</vt:lpstr>
      <vt:lpstr>Circuit</vt:lpstr>
      <vt:lpstr>Development and Testing of a Comprehensive Incident Response Plan</vt:lpstr>
      <vt:lpstr>PowerPoint Presentation</vt:lpstr>
      <vt:lpstr>PowerPoint Presentation</vt:lpstr>
      <vt:lpstr>Let's get started:</vt:lpstr>
      <vt:lpstr>Introduction</vt:lpstr>
      <vt:lpstr>Objectives:</vt:lpstr>
      <vt:lpstr>Scope:</vt:lpstr>
      <vt:lpstr>Common Attacks</vt:lpstr>
      <vt:lpstr>1- Phishing</vt:lpstr>
      <vt:lpstr>Types of Phishing Attacks:</vt:lpstr>
      <vt:lpstr>DDOS ATTACk</vt:lpstr>
      <vt:lpstr>Insider Attack</vt:lpstr>
      <vt:lpstr>SQL Injection</vt:lpstr>
      <vt:lpstr>Incident Response plan</vt:lpstr>
      <vt:lpstr>Preparation</vt:lpstr>
      <vt:lpstr>Identification</vt:lpstr>
      <vt:lpstr>Containment</vt:lpstr>
      <vt:lpstr>Eradication</vt:lpstr>
      <vt:lpstr>Recovery</vt:lpstr>
      <vt:lpstr>Lessons Learned</vt:lpstr>
      <vt:lpstr> Simulation Environment Preparation</vt:lpstr>
      <vt:lpstr>Environment Components</vt:lpstr>
      <vt:lpstr>1- Splunk server</vt:lpstr>
      <vt:lpstr>2-windows vm</vt:lpstr>
      <vt:lpstr>PowerPoint Presentation</vt:lpstr>
      <vt:lpstr>PowerPoint Presentation</vt:lpstr>
      <vt:lpstr>PowerPoint Presentation</vt:lpstr>
      <vt:lpstr>Attacks Scenarios</vt:lpstr>
      <vt:lpstr>1-Brute Force Attack </vt:lpstr>
      <vt:lpstr>PowerPoint Presentation</vt:lpstr>
      <vt:lpstr>2-MSFvenom Reverse Shells using kali</vt:lpstr>
      <vt:lpstr>PowerPoint Presentation</vt:lpstr>
      <vt:lpstr>PowerPoint Presentation</vt:lpstr>
      <vt:lpstr>investigation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cyber data utilized ai (mailx)</dc:title>
  <dc:creator>مؤمن احمد  عبد الهادى الخفيف</dc:creator>
  <cp:lastModifiedBy>مؤمن احمد  عبد الهادى الخفيف</cp:lastModifiedBy>
  <cp:revision>24</cp:revision>
  <dcterms:created xsi:type="dcterms:W3CDTF">2024-07-01T22:20:28Z</dcterms:created>
  <dcterms:modified xsi:type="dcterms:W3CDTF">2025-11-30T02:55:19Z</dcterms:modified>
</cp:coreProperties>
</file>